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9747882d5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9747882d5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c76b4ce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c76b4ce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c76b4ce4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c76b4ce4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c76b4ce4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c76b4ce4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c76b4ce4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c76b4ce4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c76b4ce4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c76b4ce4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c76b4ce4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c76b4ce4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c76b4ce4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c76b4ce4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c76b4ce4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c76b4ce4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c76b4ce4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c76b4ce4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15bca25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15bca25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c76b4ce4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c76b4ce4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c76b4ce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c76b4ce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c76b4ce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c76b4ce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c76b4ce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c76b4ce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c76b4ce4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c76b4ce4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c76b4ce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c76b4ce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5" name="Shape 55"/>
        <p:cNvGrpSpPr/>
        <p:nvPr/>
      </p:nvGrpSpPr>
      <p:grpSpPr>
        <a:xfrm>
          <a:off x="0" y="0"/>
          <a:ext cx="0" cy="0"/>
          <a:chOff x="0" y="0"/>
          <a:chExt cx="0" cy="0"/>
        </a:xfrm>
      </p:grpSpPr>
      <p:pic>
        <p:nvPicPr>
          <p:cNvPr descr="Side view of hands writing in a notebook at a cafe" id="56" name="Google Shape;56;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57" name="Google Shape;57;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3"/>
          <p:cNvGrpSpPr/>
          <p:nvPr/>
        </p:nvGrpSpPr>
        <p:grpSpPr>
          <a:xfrm>
            <a:off x="830392" y="1191256"/>
            <a:ext cx="745763" cy="45826"/>
            <a:chOff x="4580561" y="2589004"/>
            <a:chExt cx="1064464" cy="25200"/>
          </a:xfrm>
        </p:grpSpPr>
        <p:sp>
          <p:nvSpPr>
            <p:cNvPr id="59" name="Google Shape;59;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62" name="Google Shape;62;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63" name="Google Shape;63;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67" name="Google Shape;67;p14"/>
          <p:cNvSpPr/>
          <p:nvPr/>
        </p:nvSpPr>
        <p:spPr>
          <a:xfrm>
            <a:off x="-75" y="0"/>
            <a:ext cx="4572000" cy="5143500"/>
          </a:xfrm>
          <a:prstGeom prst="rect">
            <a:avLst/>
          </a:prstGeom>
          <a:solidFill>
            <a:srgbClr val="4A86E8">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4"/>
          <p:cNvGrpSpPr/>
          <p:nvPr/>
        </p:nvGrpSpPr>
        <p:grpSpPr>
          <a:xfrm>
            <a:off x="830392" y="1191256"/>
            <a:ext cx="745763" cy="45826"/>
            <a:chOff x="4580561" y="2589004"/>
            <a:chExt cx="1064464" cy="25200"/>
          </a:xfrm>
        </p:grpSpPr>
        <p:sp>
          <p:nvSpPr>
            <p:cNvPr id="69" name="Google Shape;69;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72" name="Google Shape;72;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73" name="Google Shape;73;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34B"/>
        </a:solidFill>
      </p:bgPr>
    </p:bg>
    <p:spTree>
      <p:nvGrpSpPr>
        <p:cNvPr id="78" name="Shape 78"/>
        <p:cNvGrpSpPr/>
        <p:nvPr/>
      </p:nvGrpSpPr>
      <p:grpSpPr>
        <a:xfrm>
          <a:off x="0" y="0"/>
          <a:ext cx="0" cy="0"/>
          <a:chOff x="0" y="0"/>
          <a:chExt cx="0" cy="0"/>
        </a:xfrm>
      </p:grpSpPr>
      <p:pic>
        <p:nvPicPr>
          <p:cNvPr descr="Open Chromebook laptop computer" id="79" name="Google Shape;79;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80" name="Google Shape;80;p15"/>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81" name="Google Shape;81;p15"/>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82" name="Google Shape;82;p15"/>
          <p:cNvSpPr txBox="1"/>
          <p:nvPr>
            <p:ph type="ctrTitle"/>
          </p:nvPr>
        </p:nvSpPr>
        <p:spPr>
          <a:xfrm>
            <a:off x="510450" y="111350"/>
            <a:ext cx="8123100" cy="113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Git and Bash</a:t>
            </a:r>
            <a:endParaRPr/>
          </a:p>
        </p:txBody>
      </p:sp>
      <p:sp>
        <p:nvSpPr>
          <p:cNvPr id="83" name="Google Shape;83;p15"/>
          <p:cNvSpPr txBox="1"/>
          <p:nvPr>
            <p:ph idx="1" type="subTitle"/>
          </p:nvPr>
        </p:nvSpPr>
        <p:spPr>
          <a:xfrm>
            <a:off x="767425" y="3278675"/>
            <a:ext cx="3965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Instructor: Kyle Rose</a:t>
            </a:r>
            <a:endParaRPr/>
          </a:p>
        </p:txBody>
      </p:sp>
      <p:pic>
        <p:nvPicPr>
          <p:cNvPr descr="Mobile View" id="84" name="Google Shape;84;p15"/>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
        <p:nvSpPr>
          <p:cNvPr id="85" name="Google Shape;85;p15"/>
          <p:cNvSpPr txBox="1"/>
          <p:nvPr>
            <p:ph type="ctrTitle"/>
          </p:nvPr>
        </p:nvSpPr>
        <p:spPr>
          <a:xfrm>
            <a:off x="223975" y="1695550"/>
            <a:ext cx="5052000" cy="13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rgbClr val="CC0000"/>
                </a:solidFill>
              </a:rPr>
              <a:t>Every Developer’s toolkit</a:t>
            </a:r>
            <a:endParaRPr b="1" sz="4100">
              <a:solidFill>
                <a:srgbClr val="CC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400"/>
              <a:t>Git Commands</a:t>
            </a:r>
            <a:endParaRPr b="1" sz="3400"/>
          </a:p>
          <a:p>
            <a:pPr indent="0" lvl="0" marL="0" rtl="0" algn="l">
              <a:spcBef>
                <a:spcPts val="0"/>
              </a:spcBef>
              <a:spcAft>
                <a:spcPts val="0"/>
              </a:spcAft>
              <a:buNone/>
            </a:pPr>
            <a:r>
              <a:t/>
            </a:r>
            <a:endParaRPr b="1" sz="3400"/>
          </a:p>
        </p:txBody>
      </p:sp>
      <p:sp>
        <p:nvSpPr>
          <p:cNvPr id="148" name="Google Shape;148;p24"/>
          <p:cNvSpPr txBox="1"/>
          <p:nvPr>
            <p:ph idx="2" type="body"/>
          </p:nvPr>
        </p:nvSpPr>
        <p:spPr>
          <a:xfrm>
            <a:off x="5050475" y="122600"/>
            <a:ext cx="3748800" cy="3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50">
                <a:solidFill>
                  <a:srgbClr val="1B1B32"/>
                </a:solidFill>
                <a:latin typeface="Lato"/>
                <a:ea typeface="Lato"/>
                <a:cs typeface="Lato"/>
                <a:sym typeface="Lato"/>
              </a:rPr>
              <a:t>Git is a version control system that allows for sharing code and collaboration.</a:t>
            </a:r>
            <a:endParaRPr sz="2150">
              <a:solidFill>
                <a:srgbClr val="1B1B32"/>
              </a:solidFill>
              <a:latin typeface="Lato"/>
              <a:ea typeface="Lato"/>
              <a:cs typeface="Lato"/>
              <a:sym typeface="Lato"/>
            </a:endParaRPr>
          </a:p>
          <a:p>
            <a:pPr indent="0" lvl="0" marL="0" rtl="0" algn="l">
              <a:spcBef>
                <a:spcPts val="1400"/>
              </a:spcBef>
              <a:spcAft>
                <a:spcPts val="0"/>
              </a:spcAft>
              <a:buNone/>
            </a:pPr>
            <a:r>
              <a:rPr lang="en" sz="2150">
                <a:solidFill>
                  <a:srgbClr val="1B1B32"/>
                </a:solidFill>
                <a:latin typeface="Lato"/>
                <a:ea typeface="Lato"/>
                <a:cs typeface="Lato"/>
                <a:sym typeface="Lato"/>
              </a:rPr>
              <a:t>It is important to at least know basic git commands for the industry. </a:t>
            </a:r>
            <a:endParaRPr sz="2150">
              <a:solidFill>
                <a:srgbClr val="1B1B32"/>
              </a:solidFill>
              <a:latin typeface="Lato"/>
              <a:ea typeface="Lato"/>
              <a:cs typeface="Lato"/>
              <a:sym typeface="Lato"/>
            </a:endParaRPr>
          </a:p>
          <a:p>
            <a:pPr indent="0" lvl="0" marL="0" rtl="0" algn="l">
              <a:spcBef>
                <a:spcPts val="1400"/>
              </a:spcBef>
              <a:spcAft>
                <a:spcPts val="0"/>
              </a:spcAft>
              <a:buNone/>
            </a:pPr>
            <a:r>
              <a:rPr lang="en" sz="2150">
                <a:solidFill>
                  <a:srgbClr val="1B1B32"/>
                </a:solidFill>
                <a:latin typeface="Lato"/>
                <a:ea typeface="Lato"/>
                <a:cs typeface="Lato"/>
                <a:sym typeface="Lato"/>
              </a:rPr>
              <a:t>There can be several  servers with git, but the commands are the same.</a:t>
            </a:r>
            <a:endParaRPr sz="2150">
              <a:solidFill>
                <a:srgbClr val="1B1B32"/>
              </a:solidFill>
              <a:latin typeface="Lato"/>
              <a:ea typeface="Lato"/>
              <a:cs typeface="Lato"/>
              <a:sym typeface="Lato"/>
            </a:endParaRPr>
          </a:p>
          <a:p>
            <a:pPr indent="0" lvl="0" marL="0" rtl="0" algn="l">
              <a:spcBef>
                <a:spcPts val="1400"/>
              </a:spcBef>
              <a:spcAft>
                <a:spcPts val="1400"/>
              </a:spcAft>
              <a:buNone/>
            </a:pPr>
            <a:r>
              <a:rPr lang="en" sz="2150">
                <a:solidFill>
                  <a:srgbClr val="1B1B32"/>
                </a:solidFill>
                <a:latin typeface="Lato"/>
                <a:ea typeface="Lato"/>
                <a:cs typeface="Lato"/>
                <a:sym typeface="Lato"/>
              </a:rPr>
              <a:t>Github and GitLab are two common ones.</a:t>
            </a:r>
            <a:endParaRPr sz="2150">
              <a:solidFill>
                <a:srgbClr val="1B1B3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Git</a:t>
            </a:r>
            <a:r>
              <a:rPr b="1" lang="en" sz="3000">
                <a:solidFill>
                  <a:srgbClr val="CC0000"/>
                </a:solidFill>
              </a:rPr>
              <a:t> Commands</a:t>
            </a:r>
            <a:endParaRPr b="1" sz="3000">
              <a:solidFill>
                <a:srgbClr val="CC0000"/>
              </a:solidFill>
            </a:endParaRPr>
          </a:p>
        </p:txBody>
      </p:sp>
      <p:sp>
        <p:nvSpPr>
          <p:cNvPr id="154" name="Google Shape;154;p25"/>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0" marR="177800" rtl="0" algn="l">
              <a:lnSpc>
                <a:spcPct val="150000"/>
              </a:lnSpc>
              <a:spcBef>
                <a:spcPts val="700"/>
              </a:spcBef>
              <a:spcAft>
                <a:spcPts val="0"/>
              </a:spcAft>
              <a:buNone/>
            </a:pPr>
            <a:r>
              <a:rPr lang="en" sz="2150">
                <a:solidFill>
                  <a:srgbClr val="1B1B32"/>
                </a:solidFill>
              </a:rPr>
              <a:t>All git commands will start with the word </a:t>
            </a:r>
            <a:r>
              <a:rPr lang="en" sz="2150">
                <a:solidFill>
                  <a:srgbClr val="E00000"/>
                </a:solidFill>
                <a:latin typeface="Courier New"/>
                <a:ea typeface="Courier New"/>
                <a:cs typeface="Courier New"/>
                <a:sym typeface="Courier New"/>
              </a:rPr>
              <a:t>git </a:t>
            </a:r>
            <a:r>
              <a:rPr lang="en" sz="2150">
                <a:solidFill>
                  <a:schemeClr val="dk1"/>
                </a:solidFill>
                <a:latin typeface="Courier New"/>
                <a:ea typeface="Courier New"/>
                <a:cs typeface="Courier New"/>
                <a:sym typeface="Courier New"/>
              </a:rPr>
              <a:t>or</a:t>
            </a:r>
            <a:r>
              <a:rPr lang="en" sz="2150">
                <a:solidFill>
                  <a:srgbClr val="E00000"/>
                </a:solidFill>
                <a:latin typeface="Courier New"/>
                <a:ea typeface="Courier New"/>
                <a:cs typeface="Courier New"/>
                <a:sym typeface="Courier New"/>
              </a:rPr>
              <a:t> gh</a:t>
            </a:r>
            <a:r>
              <a:rPr lang="en" sz="2150">
                <a:solidFill>
                  <a:srgbClr val="1B1B32"/>
                </a:solidFill>
              </a:rPr>
              <a:t>.</a:t>
            </a:r>
            <a:endParaRPr sz="2150">
              <a:solidFill>
                <a:srgbClr val="1B1B32"/>
              </a:solidFill>
            </a:endParaRPr>
          </a:p>
          <a:p>
            <a:pPr indent="0" lvl="0" marL="0" marR="177800" rtl="0" algn="l">
              <a:lnSpc>
                <a:spcPct val="150000"/>
              </a:lnSpc>
              <a:spcBef>
                <a:spcPts val="700"/>
              </a:spcBef>
              <a:spcAft>
                <a:spcPts val="0"/>
              </a:spcAft>
              <a:buNone/>
            </a:pPr>
            <a:r>
              <a:rPr lang="en" sz="2150">
                <a:solidFill>
                  <a:srgbClr val="1B1B32"/>
                </a:solidFill>
              </a:rPr>
              <a:t>That tells bash your commands are going to be using a version control. </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git init</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If you are building a repository from scratch, make a directory with some basic files (readme, html, css) and navigate to the enclosing folder, use this command and it will start a repository on your computer. </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55" name="Google Shape;155;p25"/>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Git Commands</a:t>
            </a:r>
            <a:endParaRPr b="1" sz="3000">
              <a:solidFill>
                <a:srgbClr val="CC0000"/>
              </a:solidFill>
            </a:endParaRPr>
          </a:p>
        </p:txBody>
      </p:sp>
      <p:sp>
        <p:nvSpPr>
          <p:cNvPr id="161" name="Google Shape;161;p26"/>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0" marR="177800" rtl="0" algn="l">
              <a:lnSpc>
                <a:spcPct val="150000"/>
              </a:lnSpc>
              <a:spcBef>
                <a:spcPts val="700"/>
              </a:spcBef>
              <a:spcAft>
                <a:spcPts val="0"/>
              </a:spcAft>
              <a:buNone/>
            </a:pPr>
            <a:r>
              <a:rPr lang="en" sz="2150">
                <a:solidFill>
                  <a:srgbClr val="1B1B32"/>
                </a:solidFill>
              </a:rPr>
              <a:t>To start a Github repository is to go into your github account and click the green “New” button at the top. You will go through naming the project, add a readme if you haven’t already created one, and keep it public so that other people can check out what you’re making. </a:t>
            </a:r>
            <a:endParaRPr sz="2150">
              <a:solidFill>
                <a:srgbClr val="E00000"/>
              </a:solidFill>
              <a:latin typeface="Courier New"/>
              <a:ea typeface="Courier New"/>
              <a:cs typeface="Courier New"/>
              <a:sym typeface="Courier New"/>
            </a:endParaRPr>
          </a:p>
          <a:p>
            <a:pPr indent="0" lvl="0" marL="0" marR="177800" rtl="0" algn="l">
              <a:lnSpc>
                <a:spcPct val="150000"/>
              </a:lnSpc>
              <a:spcBef>
                <a:spcPts val="700"/>
              </a:spcBef>
              <a:spcAft>
                <a:spcPts val="0"/>
              </a:spcAft>
              <a:buNone/>
            </a:pPr>
            <a:r>
              <a:t/>
            </a:r>
            <a:endParaRPr sz="2150">
              <a:solidFill>
                <a:srgbClr val="1B1B32"/>
              </a:solidFill>
            </a:endParaRPr>
          </a:p>
          <a:p>
            <a:pPr indent="0" lvl="0" marL="0" marR="177800" rtl="0" algn="l">
              <a:lnSpc>
                <a:spcPct val="150000"/>
              </a:lnSpc>
              <a:spcBef>
                <a:spcPts val="700"/>
              </a:spcBef>
              <a:spcAft>
                <a:spcPts val="0"/>
              </a:spcAft>
              <a:buNone/>
            </a:pPr>
            <a:r>
              <a:rPr lang="en" sz="2150">
                <a:solidFill>
                  <a:srgbClr val="1B1B32"/>
                </a:solidFill>
              </a:rPr>
              <a:t>Once you create the repo, you have two ways of linking your local computer to it. Cloning and using upstream.</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62" name="Google Shape;162;p26"/>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pic>
        <p:nvPicPr>
          <p:cNvPr id="163" name="Google Shape;163;p26"/>
          <p:cNvPicPr preferRelativeResize="0"/>
          <p:nvPr/>
        </p:nvPicPr>
        <p:blipFill>
          <a:blip r:embed="rId3">
            <a:alphaModFix/>
          </a:blip>
          <a:stretch>
            <a:fillRect/>
          </a:stretch>
        </p:blipFill>
        <p:spPr>
          <a:xfrm>
            <a:off x="1918125" y="1395975"/>
            <a:ext cx="798200" cy="45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The Upstream Route</a:t>
            </a:r>
            <a:endParaRPr b="1" sz="3000">
              <a:solidFill>
                <a:srgbClr val="CC0000"/>
              </a:solidFill>
            </a:endParaRPr>
          </a:p>
        </p:txBody>
      </p:sp>
      <p:sp>
        <p:nvSpPr>
          <p:cNvPr id="169" name="Google Shape;169;p27"/>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700"/>
              </a:spcAft>
              <a:buNone/>
            </a:pPr>
            <a:r>
              <a:rPr lang="en" sz="1650">
                <a:solidFill>
                  <a:srgbClr val="1B1B32"/>
                </a:solidFill>
              </a:rPr>
              <a:t>If you already have a folder in your local environment (which the way we will be preparing repos should be) then after initializing git with </a:t>
            </a:r>
            <a:r>
              <a:rPr lang="en" sz="1650">
                <a:solidFill>
                  <a:srgbClr val="E00000"/>
                </a:solidFill>
                <a:latin typeface="Courier New"/>
                <a:ea typeface="Courier New"/>
                <a:cs typeface="Courier New"/>
                <a:sym typeface="Courier New"/>
              </a:rPr>
              <a:t>git init, </a:t>
            </a:r>
            <a:r>
              <a:rPr lang="en" sz="1650">
                <a:solidFill>
                  <a:srgbClr val="1B1B32"/>
                </a:solidFill>
              </a:rPr>
              <a:t>then you will copy the link given on you github repo you created</a:t>
            </a:r>
            <a:endParaRPr sz="1650">
              <a:solidFill>
                <a:srgbClr val="1B1B32"/>
              </a:solidFill>
            </a:endParaRPr>
          </a:p>
        </p:txBody>
      </p:sp>
      <p:cxnSp>
        <p:nvCxnSpPr>
          <p:cNvPr id="170" name="Google Shape;170;p27"/>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pic>
        <p:nvPicPr>
          <p:cNvPr id="171" name="Google Shape;171;p27"/>
          <p:cNvPicPr preferRelativeResize="0"/>
          <p:nvPr/>
        </p:nvPicPr>
        <p:blipFill>
          <a:blip r:embed="rId3">
            <a:alphaModFix/>
          </a:blip>
          <a:stretch>
            <a:fillRect/>
          </a:stretch>
        </p:blipFill>
        <p:spPr>
          <a:xfrm>
            <a:off x="771375" y="2146775"/>
            <a:ext cx="7504527" cy="1740550"/>
          </a:xfrm>
          <a:prstGeom prst="rect">
            <a:avLst/>
          </a:prstGeom>
          <a:noFill/>
          <a:ln>
            <a:noFill/>
          </a:ln>
        </p:spPr>
      </p:pic>
      <p:sp>
        <p:nvSpPr>
          <p:cNvPr id="172" name="Google Shape;172;p27"/>
          <p:cNvSpPr txBox="1"/>
          <p:nvPr/>
        </p:nvSpPr>
        <p:spPr>
          <a:xfrm>
            <a:off x="1033950" y="4162125"/>
            <a:ext cx="7596900" cy="5082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700"/>
              </a:spcAft>
              <a:buNone/>
            </a:pPr>
            <a:r>
              <a:rPr lang="en" sz="1650">
                <a:solidFill>
                  <a:srgbClr val="E00000"/>
                </a:solidFill>
                <a:latin typeface="Courier New"/>
                <a:ea typeface="Courier New"/>
                <a:cs typeface="Courier New"/>
                <a:sym typeface="Courier New"/>
              </a:rPr>
              <a:t>g</a:t>
            </a:r>
            <a:r>
              <a:rPr lang="en" sz="1650">
                <a:solidFill>
                  <a:srgbClr val="E00000"/>
                </a:solidFill>
                <a:latin typeface="Courier New"/>
                <a:ea typeface="Courier New"/>
                <a:cs typeface="Courier New"/>
                <a:sym typeface="Courier New"/>
              </a:rPr>
              <a:t>it remote add origin &lt;link here&gt;</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The Clone Route</a:t>
            </a:r>
            <a:endParaRPr b="1" sz="3000">
              <a:solidFill>
                <a:srgbClr val="CC0000"/>
              </a:solidFill>
            </a:endParaRPr>
          </a:p>
        </p:txBody>
      </p:sp>
      <p:sp>
        <p:nvSpPr>
          <p:cNvPr id="178" name="Google Shape;178;p28"/>
          <p:cNvSpPr txBox="1"/>
          <p:nvPr/>
        </p:nvSpPr>
        <p:spPr>
          <a:xfrm>
            <a:off x="611450" y="766350"/>
            <a:ext cx="82296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700"/>
              </a:spcAft>
              <a:buNone/>
            </a:pPr>
            <a:r>
              <a:rPr lang="en" sz="1650">
                <a:solidFill>
                  <a:srgbClr val="1B1B32"/>
                </a:solidFill>
              </a:rPr>
              <a:t>If you want to start a repo from scratch and you don’t need resources or folders from class, it is a bit more straightforward. Create the repository on Github the same way, but this time, you will navigate to where you want your project and use:</a:t>
            </a:r>
            <a:endParaRPr sz="1650">
              <a:solidFill>
                <a:srgbClr val="1B1B32"/>
              </a:solidFill>
            </a:endParaRPr>
          </a:p>
        </p:txBody>
      </p:sp>
      <p:cxnSp>
        <p:nvCxnSpPr>
          <p:cNvPr id="179" name="Google Shape;179;p28"/>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pic>
        <p:nvPicPr>
          <p:cNvPr id="180" name="Google Shape;180;p28"/>
          <p:cNvPicPr preferRelativeResize="0"/>
          <p:nvPr/>
        </p:nvPicPr>
        <p:blipFill>
          <a:blip r:embed="rId3">
            <a:alphaModFix/>
          </a:blip>
          <a:stretch>
            <a:fillRect/>
          </a:stretch>
        </p:blipFill>
        <p:spPr>
          <a:xfrm>
            <a:off x="771375" y="2146775"/>
            <a:ext cx="7504527" cy="1740550"/>
          </a:xfrm>
          <a:prstGeom prst="rect">
            <a:avLst/>
          </a:prstGeom>
          <a:noFill/>
          <a:ln>
            <a:noFill/>
          </a:ln>
        </p:spPr>
      </p:pic>
      <p:sp>
        <p:nvSpPr>
          <p:cNvPr id="181" name="Google Shape;181;p28"/>
          <p:cNvSpPr txBox="1"/>
          <p:nvPr/>
        </p:nvSpPr>
        <p:spPr>
          <a:xfrm>
            <a:off x="725188" y="4035975"/>
            <a:ext cx="7596900" cy="5082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700"/>
              </a:spcAft>
              <a:buNone/>
            </a:pPr>
            <a:r>
              <a:rPr lang="en" sz="1650">
                <a:solidFill>
                  <a:srgbClr val="E00000"/>
                </a:solidFill>
                <a:latin typeface="Courier New"/>
                <a:ea typeface="Courier New"/>
                <a:cs typeface="Courier New"/>
                <a:sym typeface="Courier New"/>
              </a:rPr>
              <a:t>git clone &lt;link here&gt;</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Git Commits</a:t>
            </a:r>
            <a:endParaRPr b="1" sz="3000">
              <a:solidFill>
                <a:srgbClr val="CC0000"/>
              </a:solidFill>
            </a:endParaRPr>
          </a:p>
        </p:txBody>
      </p:sp>
      <p:sp>
        <p:nvSpPr>
          <p:cNvPr id="187" name="Google Shape;187;p29"/>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0" marR="177800" rtl="0" algn="l">
              <a:lnSpc>
                <a:spcPct val="150000"/>
              </a:lnSpc>
              <a:spcBef>
                <a:spcPts val="700"/>
              </a:spcBef>
              <a:spcAft>
                <a:spcPts val="0"/>
              </a:spcAft>
              <a:buNone/>
            </a:pPr>
            <a:r>
              <a:rPr lang="en" sz="2050">
                <a:solidFill>
                  <a:srgbClr val="1B1B32"/>
                </a:solidFill>
              </a:rPr>
              <a:t>Commits are basically </a:t>
            </a:r>
            <a:r>
              <a:rPr lang="en" sz="2050">
                <a:solidFill>
                  <a:srgbClr val="1B1B32"/>
                </a:solidFill>
              </a:rPr>
              <a:t>snapshots</a:t>
            </a:r>
            <a:r>
              <a:rPr lang="en" sz="2050">
                <a:solidFill>
                  <a:srgbClr val="1B1B32"/>
                </a:solidFill>
              </a:rPr>
              <a:t> of changes made to a git repository. As we build out new features and bug fixes, we will want to commit each of those changes as they happen, ideally when we know the program is running without problem. </a:t>
            </a:r>
            <a:endParaRPr sz="2050">
              <a:solidFill>
                <a:srgbClr val="1B1B32"/>
              </a:solidFill>
            </a:endParaRPr>
          </a:p>
          <a:p>
            <a:pPr indent="0" lvl="0" marL="0" marR="177800" rtl="0" algn="l">
              <a:lnSpc>
                <a:spcPct val="150000"/>
              </a:lnSpc>
              <a:spcBef>
                <a:spcPts val="700"/>
              </a:spcBef>
              <a:spcAft>
                <a:spcPts val="0"/>
              </a:spcAft>
              <a:buNone/>
            </a:pPr>
            <a:r>
              <a:rPr lang="en" sz="2050">
                <a:solidFill>
                  <a:srgbClr val="1B1B32"/>
                </a:solidFill>
              </a:rPr>
              <a:t>When we commit, we are basically allowing ourselves to go back to that point of the project if needed. Every commit has a record of what was changed as well as who changed it (if you are working with a group of developers).</a:t>
            </a:r>
            <a:endParaRPr sz="2050">
              <a:solidFill>
                <a:srgbClr val="1B1B32"/>
              </a:solidFill>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Git Commands</a:t>
            </a:r>
            <a:endParaRPr b="1" sz="3000">
              <a:solidFill>
                <a:srgbClr val="CC0000"/>
              </a:solidFill>
            </a:endParaRPr>
          </a:p>
        </p:txBody>
      </p:sp>
      <p:sp>
        <p:nvSpPr>
          <p:cNvPr id="193" name="Google Shape;193;p30"/>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0" marR="177800" rtl="0" algn="l">
              <a:lnSpc>
                <a:spcPct val="150000"/>
              </a:lnSpc>
              <a:spcBef>
                <a:spcPts val="700"/>
              </a:spcBef>
              <a:spcAft>
                <a:spcPts val="0"/>
              </a:spcAft>
              <a:buNone/>
            </a:pPr>
            <a:r>
              <a:rPr lang="en" sz="2050">
                <a:solidFill>
                  <a:srgbClr val="1B1B32"/>
                </a:solidFill>
              </a:rPr>
              <a:t>Now that you are linked to your Github repository online, you can work with your project, knowing that you will have backups in the case of a bug or a code failure. Within your workspace folder, make new files, edit them and add things as you would like, and after saving your changes, we will want to commit those changes. </a:t>
            </a:r>
            <a:endParaRPr sz="2050">
              <a:solidFill>
                <a:srgbClr val="1B1B32"/>
              </a:solidFill>
            </a:endParaRPr>
          </a:p>
          <a:p>
            <a:pPr indent="0" lvl="0" marL="0" marR="177800" rtl="0" algn="l">
              <a:lnSpc>
                <a:spcPct val="150000"/>
              </a:lnSpc>
              <a:spcBef>
                <a:spcPts val="700"/>
              </a:spcBef>
              <a:spcAft>
                <a:spcPts val="0"/>
              </a:spcAft>
              <a:buNone/>
            </a:pPr>
            <a:r>
              <a:rPr lang="en" sz="2050">
                <a:solidFill>
                  <a:srgbClr val="1B1B32"/>
                </a:solidFill>
              </a:rPr>
              <a:t>The command for this is </a:t>
            </a:r>
            <a:r>
              <a:rPr lang="en" sz="1850">
                <a:solidFill>
                  <a:srgbClr val="E00000"/>
                </a:solidFill>
                <a:latin typeface="Courier New"/>
                <a:ea typeface="Courier New"/>
                <a:cs typeface="Courier New"/>
                <a:sym typeface="Courier New"/>
              </a:rPr>
              <a:t>git add &lt;file name&gt;</a:t>
            </a:r>
            <a:r>
              <a:rPr lang="en" sz="2050">
                <a:solidFill>
                  <a:srgbClr val="1B1B32"/>
                </a:solidFill>
              </a:rPr>
              <a:t>. If you don’t want to go hunting for all the files you changed and you want them all on the same commit, just type </a:t>
            </a:r>
            <a:r>
              <a:rPr lang="en" sz="1850">
                <a:solidFill>
                  <a:srgbClr val="E00000"/>
                </a:solidFill>
                <a:latin typeface="Courier New"/>
                <a:ea typeface="Courier New"/>
                <a:cs typeface="Courier New"/>
                <a:sym typeface="Courier New"/>
              </a:rPr>
              <a:t>git add .</a:t>
            </a:r>
            <a:endParaRPr sz="18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Git Commands</a:t>
            </a:r>
            <a:endParaRPr b="1" sz="3000">
              <a:solidFill>
                <a:srgbClr val="CC0000"/>
              </a:solidFill>
            </a:endParaRPr>
          </a:p>
        </p:txBody>
      </p:sp>
      <p:sp>
        <p:nvSpPr>
          <p:cNvPr id="199" name="Google Shape;199;p31"/>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0" marR="177800" rtl="0" algn="l">
              <a:lnSpc>
                <a:spcPct val="150000"/>
              </a:lnSpc>
              <a:spcBef>
                <a:spcPts val="700"/>
              </a:spcBef>
              <a:spcAft>
                <a:spcPts val="0"/>
              </a:spcAft>
              <a:buNone/>
            </a:pPr>
            <a:r>
              <a:rPr lang="en" sz="1950">
                <a:solidFill>
                  <a:srgbClr val="1B1B32"/>
                </a:solidFill>
              </a:rPr>
              <a:t>We can check if our commits are “staged” with the command </a:t>
            </a:r>
            <a:r>
              <a:rPr lang="en" sz="1750">
                <a:solidFill>
                  <a:srgbClr val="E00000"/>
                </a:solidFill>
                <a:latin typeface="Courier New"/>
                <a:ea typeface="Courier New"/>
                <a:cs typeface="Courier New"/>
                <a:sym typeface="Courier New"/>
              </a:rPr>
              <a:t>git status</a:t>
            </a:r>
            <a:r>
              <a:rPr lang="en" sz="1950">
                <a:solidFill>
                  <a:srgbClr val="1B1B32"/>
                </a:solidFill>
              </a:rPr>
              <a:t>.</a:t>
            </a:r>
            <a:endParaRPr sz="1950">
              <a:solidFill>
                <a:srgbClr val="1B1B32"/>
              </a:solidFill>
            </a:endParaRPr>
          </a:p>
          <a:p>
            <a:pPr indent="0" lvl="0" marL="0" marR="177800" rtl="0" algn="l">
              <a:lnSpc>
                <a:spcPct val="150000"/>
              </a:lnSpc>
              <a:spcBef>
                <a:spcPts val="700"/>
              </a:spcBef>
              <a:spcAft>
                <a:spcPts val="0"/>
              </a:spcAft>
              <a:buNone/>
            </a:pPr>
            <a:r>
              <a:rPr lang="en" sz="1950">
                <a:solidFill>
                  <a:srgbClr val="1B1B32"/>
                </a:solidFill>
              </a:rPr>
              <a:t>The terminal will then list files changed that it found and they will either be green (staged) or red (unstaged). Whatever is staged will be included in the commit.  </a:t>
            </a:r>
            <a:endParaRPr sz="1950">
              <a:solidFill>
                <a:srgbClr val="1B1B32"/>
              </a:solidFill>
            </a:endParaRPr>
          </a:p>
          <a:p>
            <a:pPr indent="0" lvl="0" marL="0" marR="177800" rtl="0" algn="l">
              <a:lnSpc>
                <a:spcPct val="150000"/>
              </a:lnSpc>
              <a:spcBef>
                <a:spcPts val="700"/>
              </a:spcBef>
              <a:spcAft>
                <a:spcPts val="0"/>
              </a:spcAft>
              <a:buNone/>
            </a:pPr>
            <a:r>
              <a:rPr lang="en" sz="1950">
                <a:solidFill>
                  <a:srgbClr val="1B1B32"/>
                </a:solidFill>
              </a:rPr>
              <a:t>To commit the staged changes, use the command </a:t>
            </a:r>
            <a:r>
              <a:rPr lang="en" sz="1750">
                <a:solidFill>
                  <a:srgbClr val="E00000"/>
                </a:solidFill>
                <a:latin typeface="Courier New"/>
                <a:ea typeface="Courier New"/>
                <a:cs typeface="Courier New"/>
                <a:sym typeface="Courier New"/>
              </a:rPr>
              <a:t>git commit -m ‘&lt;a comment about the commit here&gt;’</a:t>
            </a:r>
            <a:r>
              <a:rPr lang="en" sz="1950">
                <a:solidFill>
                  <a:srgbClr val="1B1B32"/>
                </a:solidFill>
              </a:rPr>
              <a:t>. You will want to try to be specific about what has changed in the commit so if you need to go back, you’ll have an idea of the commit you want to go back to or before. </a:t>
            </a:r>
            <a:endParaRPr sz="1950">
              <a:solidFill>
                <a:srgbClr val="1B1B32"/>
              </a:solidFill>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Git Commands</a:t>
            </a:r>
            <a:endParaRPr b="1" sz="3000">
              <a:solidFill>
                <a:srgbClr val="CC0000"/>
              </a:solidFill>
            </a:endParaRPr>
          </a:p>
        </p:txBody>
      </p:sp>
      <p:sp>
        <p:nvSpPr>
          <p:cNvPr id="205" name="Google Shape;205;p32"/>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1950">
                <a:solidFill>
                  <a:srgbClr val="1B1B32"/>
                </a:solidFill>
              </a:rPr>
              <a:t>Now we have a commit saved, we need to push it up to the repository on github. You can do this now that you are linked to it by </a:t>
            </a:r>
            <a:endParaRPr sz="1950">
              <a:solidFill>
                <a:srgbClr val="1B1B32"/>
              </a:solidFill>
            </a:endParaRPr>
          </a:p>
          <a:p>
            <a:pPr indent="0" lvl="0" marL="177800" marR="177800" rtl="0" algn="l">
              <a:lnSpc>
                <a:spcPct val="150000"/>
              </a:lnSpc>
              <a:spcBef>
                <a:spcPts val="700"/>
              </a:spcBef>
              <a:spcAft>
                <a:spcPts val="700"/>
              </a:spcAft>
              <a:buNone/>
            </a:pPr>
            <a:r>
              <a:rPr lang="en" sz="1950">
                <a:solidFill>
                  <a:srgbClr val="E00000"/>
                </a:solidFill>
                <a:latin typeface="Courier New"/>
                <a:ea typeface="Courier New"/>
                <a:cs typeface="Courier New"/>
                <a:sym typeface="Courier New"/>
              </a:rPr>
              <a:t>git push origin master</a:t>
            </a:r>
            <a:r>
              <a:rPr lang="en" sz="1950">
                <a:solidFill>
                  <a:srgbClr val="1B1B32"/>
                </a:solidFill>
              </a:rPr>
              <a:t>.</a:t>
            </a:r>
            <a:endParaRPr sz="2150">
              <a:solidFill>
                <a:srgbClr val="E00000"/>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400"/>
              <a:t>What is terminal/Bash?</a:t>
            </a:r>
            <a:endParaRPr b="1" sz="3400"/>
          </a:p>
        </p:txBody>
      </p:sp>
      <p:sp>
        <p:nvSpPr>
          <p:cNvPr id="211" name="Google Shape;211;p33"/>
          <p:cNvSpPr txBox="1"/>
          <p:nvPr>
            <p:ph idx="2" type="body"/>
          </p:nvPr>
        </p:nvSpPr>
        <p:spPr>
          <a:xfrm>
            <a:off x="4930800" y="275550"/>
            <a:ext cx="3896400" cy="45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50">
                <a:solidFill>
                  <a:srgbClr val="1B1B32"/>
                </a:solidFill>
                <a:highlight>
                  <a:schemeClr val="lt1"/>
                </a:highlight>
                <a:latin typeface="Lato"/>
                <a:ea typeface="Lato"/>
                <a:cs typeface="Lato"/>
                <a:sym typeface="Lato"/>
              </a:rPr>
              <a:t>Today we talked about:</a:t>
            </a:r>
            <a:endParaRPr sz="2050">
              <a:solidFill>
                <a:srgbClr val="1B1B32"/>
              </a:solidFill>
              <a:highlight>
                <a:schemeClr val="lt1"/>
              </a:highlight>
              <a:latin typeface="Lato"/>
              <a:ea typeface="Lato"/>
              <a:cs typeface="Lato"/>
              <a:sym typeface="Lato"/>
            </a:endParaRPr>
          </a:p>
          <a:p>
            <a:pPr indent="0" lvl="0" marL="0" rtl="0" algn="l">
              <a:spcBef>
                <a:spcPts val="1400"/>
              </a:spcBef>
              <a:spcAft>
                <a:spcPts val="0"/>
              </a:spcAft>
              <a:buNone/>
            </a:pPr>
            <a:r>
              <a:rPr lang="en" sz="2050">
                <a:solidFill>
                  <a:srgbClr val="1B1B32"/>
                </a:solidFill>
                <a:highlight>
                  <a:schemeClr val="lt1"/>
                </a:highlight>
                <a:latin typeface="Lato"/>
                <a:ea typeface="Lato"/>
                <a:cs typeface="Lato"/>
                <a:sym typeface="Lato"/>
              </a:rPr>
              <a:t>The importance of using the terminal.</a:t>
            </a:r>
            <a:endParaRPr sz="2050">
              <a:solidFill>
                <a:srgbClr val="1B1B32"/>
              </a:solidFill>
              <a:highlight>
                <a:schemeClr val="lt1"/>
              </a:highlight>
              <a:latin typeface="Lato"/>
              <a:ea typeface="Lato"/>
              <a:cs typeface="Lato"/>
              <a:sym typeface="Lato"/>
            </a:endParaRPr>
          </a:p>
          <a:p>
            <a:pPr indent="0" lvl="0" marL="0" rtl="0" algn="l">
              <a:spcBef>
                <a:spcPts val="1400"/>
              </a:spcBef>
              <a:spcAft>
                <a:spcPts val="0"/>
              </a:spcAft>
              <a:buNone/>
            </a:pPr>
            <a:r>
              <a:rPr lang="en" sz="2050">
                <a:solidFill>
                  <a:srgbClr val="1B1B32"/>
                </a:solidFill>
                <a:highlight>
                  <a:schemeClr val="lt1"/>
                </a:highlight>
                <a:latin typeface="Lato"/>
                <a:ea typeface="Lato"/>
                <a:cs typeface="Lato"/>
                <a:sym typeface="Lato"/>
              </a:rPr>
              <a:t>Common bash commands</a:t>
            </a:r>
            <a:endParaRPr sz="2050">
              <a:solidFill>
                <a:srgbClr val="1B1B32"/>
              </a:solidFill>
              <a:highlight>
                <a:schemeClr val="lt1"/>
              </a:highlight>
              <a:latin typeface="Lato"/>
              <a:ea typeface="Lato"/>
              <a:cs typeface="Lato"/>
              <a:sym typeface="Lato"/>
            </a:endParaRPr>
          </a:p>
          <a:p>
            <a:pPr indent="0" lvl="0" marL="0" rtl="0" algn="l">
              <a:spcBef>
                <a:spcPts val="1400"/>
              </a:spcBef>
              <a:spcAft>
                <a:spcPts val="0"/>
              </a:spcAft>
              <a:buNone/>
            </a:pPr>
            <a:r>
              <a:rPr lang="en" sz="2050">
                <a:solidFill>
                  <a:srgbClr val="1B1B32"/>
                </a:solidFill>
                <a:highlight>
                  <a:schemeClr val="lt1"/>
                </a:highlight>
                <a:latin typeface="Lato"/>
                <a:ea typeface="Lato"/>
                <a:cs typeface="Lato"/>
                <a:sym typeface="Lato"/>
              </a:rPr>
              <a:t>Setting up Github repositories</a:t>
            </a:r>
            <a:endParaRPr sz="2050">
              <a:solidFill>
                <a:srgbClr val="000000"/>
              </a:solidFill>
              <a:highlight>
                <a:schemeClr val="lt1"/>
              </a:highlight>
              <a:latin typeface="Courier New"/>
              <a:ea typeface="Courier New"/>
              <a:cs typeface="Courier New"/>
              <a:sym typeface="Courier New"/>
            </a:endParaRPr>
          </a:p>
          <a:p>
            <a:pPr indent="0" lvl="0" marL="0" rtl="0" algn="l">
              <a:lnSpc>
                <a:spcPct val="115000"/>
              </a:lnSpc>
              <a:spcBef>
                <a:spcPts val="1400"/>
              </a:spcBef>
              <a:spcAft>
                <a:spcPts val="1000"/>
              </a:spcAft>
              <a:buNone/>
            </a:pPr>
            <a:r>
              <a:rPr lang="en" sz="2050">
                <a:solidFill>
                  <a:srgbClr val="1B1B32"/>
                </a:solidFill>
                <a:highlight>
                  <a:schemeClr val="lt1"/>
                </a:highlight>
                <a:latin typeface="Lato"/>
                <a:ea typeface="Lato"/>
                <a:cs typeface="Lato"/>
                <a:sym typeface="Lato"/>
              </a:rPr>
              <a:t>Common Github commands</a:t>
            </a:r>
            <a:r>
              <a:rPr lang="en" sz="2050">
                <a:solidFill>
                  <a:srgbClr val="1B1B32"/>
                </a:solidFill>
                <a:highlight>
                  <a:schemeClr val="lt1"/>
                </a:highlight>
                <a:latin typeface="Lato"/>
                <a:ea typeface="Lato"/>
                <a:cs typeface="Lato"/>
                <a:sym typeface="Lato"/>
              </a:rPr>
              <a:t> </a:t>
            </a:r>
            <a:endParaRPr sz="2500"/>
          </a:p>
        </p:txBody>
      </p:sp>
      <p:sp>
        <p:nvSpPr>
          <p:cNvPr id="212" name="Google Shape;212;p33"/>
          <p:cNvSpPr/>
          <p:nvPr/>
        </p:nvSpPr>
        <p:spPr>
          <a:xfrm>
            <a:off x="0" y="3151850"/>
            <a:ext cx="4572000" cy="879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lt1"/>
                </a:solidFill>
                <a:latin typeface="Verdana"/>
                <a:ea typeface="Verdana"/>
                <a:cs typeface="Verdana"/>
                <a:sym typeface="Verdana"/>
              </a:rPr>
              <a:t>Review</a:t>
            </a:r>
            <a:endParaRPr sz="4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400"/>
              <a:t>Why use the terminal?</a:t>
            </a:r>
            <a:endParaRPr b="1" sz="3400"/>
          </a:p>
        </p:txBody>
      </p:sp>
      <p:sp>
        <p:nvSpPr>
          <p:cNvPr id="91" name="Google Shape;91;p16"/>
          <p:cNvSpPr txBox="1"/>
          <p:nvPr>
            <p:ph idx="2" type="body"/>
          </p:nvPr>
        </p:nvSpPr>
        <p:spPr>
          <a:xfrm>
            <a:off x="4930800" y="275550"/>
            <a:ext cx="3896400" cy="4592400"/>
          </a:xfrm>
          <a:prstGeom prst="rect">
            <a:avLst/>
          </a:prstGeom>
        </p:spPr>
        <p:txBody>
          <a:bodyPr anchorCtr="0" anchor="t" bIns="91425" lIns="91425" spcFirstLastPara="1" rIns="91425" wrap="square" tIns="91425">
            <a:noAutofit/>
          </a:bodyPr>
          <a:lstStyle/>
          <a:p>
            <a:pPr indent="-327025" lvl="0" marL="457200" rtl="0" algn="l">
              <a:spcBef>
                <a:spcPts val="110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navigate your entire drive</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copy files to other locations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move or delete files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install programs or files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rename files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edit documents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control Git</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set up certificates (SSH)</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You can run programs</a:t>
            </a:r>
            <a:endParaRPr sz="1550">
              <a:solidFill>
                <a:srgbClr val="000000"/>
              </a:solidFill>
              <a:latin typeface="Verdana"/>
              <a:ea typeface="Verdana"/>
              <a:cs typeface="Verdana"/>
              <a:sym typeface="Verdana"/>
            </a:endParaRPr>
          </a:p>
          <a:p>
            <a:pPr indent="-327025" lvl="0" marL="457200" rtl="0" algn="l">
              <a:spcBef>
                <a:spcPts val="0"/>
              </a:spcBef>
              <a:spcAft>
                <a:spcPts val="0"/>
              </a:spcAft>
              <a:buClr>
                <a:srgbClr val="000000"/>
              </a:buClr>
              <a:buSzPts val="1550"/>
              <a:buFont typeface="Verdana"/>
              <a:buChar char="●"/>
            </a:pPr>
            <a:r>
              <a:rPr lang="en" sz="1550">
                <a:solidFill>
                  <a:srgbClr val="000000"/>
                </a:solidFill>
                <a:latin typeface="Verdana"/>
                <a:ea typeface="Verdana"/>
                <a:cs typeface="Verdana"/>
                <a:sym typeface="Verdana"/>
              </a:rPr>
              <a:t>And a lot more!</a:t>
            </a:r>
            <a:endParaRPr sz="1550">
              <a:solidFill>
                <a:srgbClr val="000000"/>
              </a:solidFill>
              <a:latin typeface="Verdana"/>
              <a:ea typeface="Verdana"/>
              <a:cs typeface="Verdana"/>
              <a:sym typeface="Verdana"/>
            </a:endParaRPr>
          </a:p>
        </p:txBody>
      </p:sp>
      <p:sp>
        <p:nvSpPr>
          <p:cNvPr id="92" name="Google Shape;92;p16"/>
          <p:cNvSpPr/>
          <p:nvPr/>
        </p:nvSpPr>
        <p:spPr>
          <a:xfrm>
            <a:off x="0" y="3151850"/>
            <a:ext cx="4572000" cy="879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Verdana"/>
                <a:ea typeface="Verdana"/>
                <a:cs typeface="Verdana"/>
                <a:sym typeface="Verdana"/>
              </a:rPr>
              <a:t>Everything can be done on your terminal.</a:t>
            </a:r>
            <a:endParaRPr sz="19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17" name="Shape 217"/>
        <p:cNvGrpSpPr/>
        <p:nvPr/>
      </p:nvGrpSpPr>
      <p:grpSpPr>
        <a:xfrm>
          <a:off x="0" y="0"/>
          <a:ext cx="0" cy="0"/>
          <a:chOff x="0" y="0"/>
          <a:chExt cx="0" cy="0"/>
        </a:xfrm>
      </p:grpSpPr>
      <p:pic>
        <p:nvPicPr>
          <p:cNvPr descr="Open Chromebook laptop computer" id="218" name="Google Shape;218;p34"/>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219" name="Google Shape;219;p34"/>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220" name="Google Shape;220;p34"/>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221" name="Google Shape;221;p34"/>
          <p:cNvSpPr txBox="1"/>
          <p:nvPr>
            <p:ph type="ctrTitle"/>
          </p:nvPr>
        </p:nvSpPr>
        <p:spPr>
          <a:xfrm>
            <a:off x="510450" y="111350"/>
            <a:ext cx="8123100" cy="113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Git and Bash</a:t>
            </a:r>
            <a:endParaRPr/>
          </a:p>
        </p:txBody>
      </p:sp>
      <p:sp>
        <p:nvSpPr>
          <p:cNvPr id="222" name="Google Shape;222;p34"/>
          <p:cNvSpPr txBox="1"/>
          <p:nvPr>
            <p:ph idx="1" type="subTitle"/>
          </p:nvPr>
        </p:nvSpPr>
        <p:spPr>
          <a:xfrm>
            <a:off x="767425" y="3278675"/>
            <a:ext cx="3965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Instructor: Kyle Rose</a:t>
            </a:r>
            <a:endParaRPr/>
          </a:p>
        </p:txBody>
      </p:sp>
      <p:pic>
        <p:nvPicPr>
          <p:cNvPr descr="Mobile View" id="223" name="Google Shape;223;p34"/>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
        <p:nvSpPr>
          <p:cNvPr id="224" name="Google Shape;224;p34"/>
          <p:cNvSpPr txBox="1"/>
          <p:nvPr>
            <p:ph type="ctrTitle"/>
          </p:nvPr>
        </p:nvSpPr>
        <p:spPr>
          <a:xfrm>
            <a:off x="223975" y="1695550"/>
            <a:ext cx="5052000" cy="13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rgbClr val="CC0000"/>
                </a:solidFill>
              </a:rPr>
              <a:t>Every Developer’s toolkit</a:t>
            </a:r>
            <a:endParaRPr b="1" sz="4100">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400"/>
              <a:t>What is terminal/Bash?</a:t>
            </a:r>
            <a:endParaRPr b="1" sz="3400"/>
          </a:p>
        </p:txBody>
      </p:sp>
      <p:sp>
        <p:nvSpPr>
          <p:cNvPr id="99" name="Google Shape;99;p17"/>
          <p:cNvSpPr txBox="1"/>
          <p:nvPr>
            <p:ph idx="2" type="body"/>
          </p:nvPr>
        </p:nvSpPr>
        <p:spPr>
          <a:xfrm>
            <a:off x="4930800" y="275550"/>
            <a:ext cx="3896400" cy="459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50">
                <a:solidFill>
                  <a:srgbClr val="1B1B32"/>
                </a:solidFill>
                <a:highlight>
                  <a:schemeClr val="lt1"/>
                </a:highlight>
                <a:latin typeface="Lato"/>
                <a:ea typeface="Lato"/>
                <a:cs typeface="Lato"/>
                <a:sym typeface="Lato"/>
              </a:rPr>
              <a:t>If you type in a command, the terminal should reply in some way, whether a success message or even just a lack of error message is feedback.</a:t>
            </a:r>
            <a:endParaRPr sz="2050">
              <a:solidFill>
                <a:srgbClr val="1B1B32"/>
              </a:solidFill>
              <a:highlight>
                <a:schemeClr val="lt1"/>
              </a:highlight>
              <a:latin typeface="Lato"/>
              <a:ea typeface="Lato"/>
              <a:cs typeface="Lato"/>
              <a:sym typeface="Lato"/>
            </a:endParaRPr>
          </a:p>
          <a:p>
            <a:pPr indent="0" lvl="0" marL="0" rtl="0" algn="l">
              <a:spcBef>
                <a:spcPts val="1400"/>
              </a:spcBef>
              <a:spcAft>
                <a:spcPts val="0"/>
              </a:spcAft>
              <a:buNone/>
            </a:pPr>
            <a:r>
              <a:rPr lang="en" sz="2050">
                <a:solidFill>
                  <a:srgbClr val="1B1B32"/>
                </a:solidFill>
                <a:highlight>
                  <a:schemeClr val="lt1"/>
                </a:highlight>
                <a:latin typeface="Lato"/>
                <a:ea typeface="Lato"/>
                <a:cs typeface="Lato"/>
                <a:sym typeface="Lato"/>
              </a:rPr>
              <a:t>Bash is a powerful scripting language that interacts with the terminal. This does not come default on Windows Operating Systems, so we have to install it. </a:t>
            </a:r>
            <a:endParaRPr sz="2050">
              <a:solidFill>
                <a:srgbClr val="000000"/>
              </a:solidFill>
              <a:highlight>
                <a:schemeClr val="lt1"/>
              </a:highlight>
              <a:latin typeface="Courier New"/>
              <a:ea typeface="Courier New"/>
              <a:cs typeface="Courier New"/>
              <a:sym typeface="Courier New"/>
            </a:endParaRPr>
          </a:p>
          <a:p>
            <a:pPr indent="0" lvl="0" marL="0" rtl="0" algn="l">
              <a:lnSpc>
                <a:spcPct val="115000"/>
              </a:lnSpc>
              <a:spcBef>
                <a:spcPts val="1400"/>
              </a:spcBef>
              <a:spcAft>
                <a:spcPts val="1000"/>
              </a:spcAft>
              <a:buNone/>
            </a:pPr>
            <a:r>
              <a:rPr lang="en" sz="2050">
                <a:solidFill>
                  <a:srgbClr val="1B1B32"/>
                </a:solidFill>
                <a:highlight>
                  <a:schemeClr val="lt1"/>
                </a:highlight>
                <a:latin typeface="Lato"/>
                <a:ea typeface="Lato"/>
                <a:cs typeface="Lato"/>
                <a:sym typeface="Lato"/>
              </a:rPr>
              <a:t>In Persevere schools, we will use Git Bash to run a Bash profile, and we can even make it connect to the default windows terminal. </a:t>
            </a:r>
            <a:endParaRPr sz="2500"/>
          </a:p>
        </p:txBody>
      </p:sp>
      <p:sp>
        <p:nvSpPr>
          <p:cNvPr id="100" name="Google Shape;100;p17"/>
          <p:cNvSpPr/>
          <p:nvPr/>
        </p:nvSpPr>
        <p:spPr>
          <a:xfrm>
            <a:off x="0" y="3151850"/>
            <a:ext cx="4572000" cy="879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Verdana"/>
                <a:ea typeface="Verdana"/>
                <a:cs typeface="Verdana"/>
                <a:sym typeface="Verdana"/>
              </a:rPr>
              <a:t>A terminal is the part you see that takes input and spits out feedback of what it did.</a:t>
            </a:r>
            <a:endParaRPr sz="19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07" name="Google Shape;107;p18"/>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pwd</a:t>
            </a:r>
            <a:r>
              <a:rPr lang="en" sz="2150">
                <a:solidFill>
                  <a:srgbClr val="E00000"/>
                </a:solidFill>
                <a:latin typeface="Courier New"/>
                <a:ea typeface="Courier New"/>
                <a:cs typeface="Courier New"/>
                <a:sym typeface="Courier New"/>
              </a:rPr>
              <a:t> (present working directory)</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When you type this command in the terminal, the terminal will display the path of the folder you are currently inside of, from the root directory (~)</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l</a:t>
            </a:r>
            <a:r>
              <a:rPr lang="en" sz="2150">
                <a:solidFill>
                  <a:srgbClr val="E00000"/>
                </a:solidFill>
                <a:latin typeface="Courier New"/>
                <a:ea typeface="Courier New"/>
                <a:cs typeface="Courier New"/>
                <a:sym typeface="Courier New"/>
              </a:rPr>
              <a:t>s [flags](list)</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When you type </a:t>
            </a:r>
            <a:r>
              <a:rPr lang="en" sz="2150">
                <a:solidFill>
                  <a:srgbClr val="E00000"/>
                </a:solidFill>
                <a:latin typeface="Courier New"/>
                <a:ea typeface="Courier New"/>
                <a:cs typeface="Courier New"/>
                <a:sym typeface="Courier New"/>
              </a:rPr>
              <a:t>ls</a:t>
            </a:r>
            <a:r>
              <a:rPr lang="en" sz="2150">
                <a:solidFill>
                  <a:srgbClr val="1B1B32"/>
                </a:solidFill>
              </a:rPr>
              <a:t> in the terminal, the terminal will display what files or folders you have in the directory that you are in. Adding </a:t>
            </a:r>
            <a:r>
              <a:rPr lang="en" sz="2150">
                <a:solidFill>
                  <a:srgbClr val="E00000"/>
                </a:solidFill>
                <a:latin typeface="Courier New"/>
                <a:ea typeface="Courier New"/>
                <a:cs typeface="Courier New"/>
                <a:sym typeface="Courier New"/>
              </a:rPr>
              <a:t>-a </a:t>
            </a:r>
            <a:r>
              <a:rPr lang="en" sz="2150">
                <a:solidFill>
                  <a:srgbClr val="1B1B32"/>
                </a:solidFill>
              </a:rPr>
              <a:t>after will display hidden folders.</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08" name="Google Shape;108;p18"/>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14" name="Google Shape;114;p19"/>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c</a:t>
            </a:r>
            <a:r>
              <a:rPr lang="en" sz="2150">
                <a:solidFill>
                  <a:srgbClr val="E00000"/>
                </a:solidFill>
                <a:latin typeface="Courier New"/>
                <a:ea typeface="Courier New"/>
                <a:cs typeface="Courier New"/>
                <a:sym typeface="Courier New"/>
              </a:rPr>
              <a:t>d (change directory)</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You use cd in order to navigate to a new folder or directory. You can use the entire PATH for the directory (ex. </a:t>
            </a:r>
            <a:r>
              <a:rPr lang="en" sz="2150">
                <a:solidFill>
                  <a:schemeClr val="lt1"/>
                </a:solidFill>
                <a:highlight>
                  <a:schemeClr val="dk1"/>
                </a:highlight>
                <a:latin typeface="Courier New"/>
                <a:ea typeface="Courier New"/>
                <a:cs typeface="Courier New"/>
                <a:sym typeface="Courier New"/>
              </a:rPr>
              <a:t>cd ~/Desktop/homework/assignments</a:t>
            </a:r>
            <a:r>
              <a:rPr lang="en" sz="2150">
                <a:solidFill>
                  <a:schemeClr val="dk1"/>
                </a:solidFill>
                <a:latin typeface="Courier New"/>
                <a:ea typeface="Courier New"/>
                <a:cs typeface="Courier New"/>
                <a:sym typeface="Courier New"/>
              </a:rPr>
              <a:t>)</a:t>
            </a:r>
            <a:r>
              <a:rPr lang="en" sz="2150">
                <a:solidFill>
                  <a:srgbClr val="1B1B32"/>
                </a:solidFill>
              </a:rPr>
              <a:t>, or use where you currently are to start the navigation. (ex. If you are in the homework folder, you can navigate by just typing </a:t>
            </a:r>
            <a:r>
              <a:rPr lang="en" sz="2150">
                <a:solidFill>
                  <a:schemeClr val="lt1"/>
                </a:solidFill>
                <a:highlight>
                  <a:schemeClr val="dk1"/>
                </a:highlight>
                <a:latin typeface="Courier New"/>
                <a:ea typeface="Courier New"/>
                <a:cs typeface="Courier New"/>
                <a:sym typeface="Courier New"/>
              </a:rPr>
              <a:t>cd assignments</a:t>
            </a:r>
            <a:r>
              <a:rPr lang="en" sz="2150">
                <a:solidFill>
                  <a:schemeClr val="dk1"/>
                </a:solidFill>
                <a:latin typeface="Courier New"/>
                <a:ea typeface="Courier New"/>
                <a:cs typeface="Courier New"/>
                <a:sym typeface="Courier New"/>
              </a:rPr>
              <a:t>).</a:t>
            </a:r>
            <a:endParaRPr sz="2150">
              <a:solidFill>
                <a:schemeClr val="dk1"/>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rPr lang="en" sz="2150">
                <a:solidFill>
                  <a:srgbClr val="1B1B32"/>
                </a:solidFill>
              </a:rPr>
              <a:t>You can also navigate outside the folder you are in by typing a ‘</a:t>
            </a:r>
            <a:r>
              <a:rPr lang="en" sz="2150">
                <a:solidFill>
                  <a:schemeClr val="dk1"/>
                </a:solidFill>
                <a:highlight>
                  <a:schemeClr val="lt1"/>
                </a:highlight>
                <a:latin typeface="Courier New"/>
                <a:ea typeface="Courier New"/>
                <a:cs typeface="Courier New"/>
                <a:sym typeface="Courier New"/>
              </a:rPr>
              <a:t>..</a:t>
            </a:r>
            <a:r>
              <a:rPr lang="en" sz="2150">
                <a:solidFill>
                  <a:srgbClr val="1B1B32"/>
                </a:solidFill>
              </a:rPr>
              <a:t>‘</a:t>
            </a:r>
            <a:endParaRPr sz="215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20" name="Google Shape;120;p20"/>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mkdir</a:t>
            </a:r>
            <a:r>
              <a:rPr lang="en" sz="2150">
                <a:solidFill>
                  <a:srgbClr val="E00000"/>
                </a:solidFill>
                <a:latin typeface="Courier New"/>
                <a:ea typeface="Courier New"/>
                <a:cs typeface="Courier New"/>
                <a:sym typeface="Courier New"/>
              </a:rPr>
              <a:t> [directoryName](make directory)</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This command makes a folder in your current directory named whatever you put after the command.</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1B1B32"/>
                </a:solidFill>
              </a:rPr>
              <a:t>The </a:t>
            </a:r>
            <a:r>
              <a:rPr lang="en" sz="2150">
                <a:solidFill>
                  <a:srgbClr val="1B1B32"/>
                </a:solidFill>
              </a:rPr>
              <a:t>terminal</a:t>
            </a:r>
            <a:r>
              <a:rPr lang="en" sz="2150">
                <a:solidFill>
                  <a:srgbClr val="1B1B32"/>
                </a:solidFill>
              </a:rPr>
              <a:t> does not respect spaces, and as such the industry does not use spaces in naming conventions. If you type </a:t>
            </a:r>
            <a:endParaRPr sz="2150">
              <a:solidFill>
                <a:srgbClr val="1B1B32"/>
              </a:solidFill>
            </a:endParaRPr>
          </a:p>
          <a:p>
            <a:pPr indent="0" lvl="0" marL="177800" marR="177800" rtl="0" algn="l">
              <a:lnSpc>
                <a:spcPct val="150000"/>
              </a:lnSpc>
              <a:spcBef>
                <a:spcPts val="700"/>
              </a:spcBef>
              <a:spcAft>
                <a:spcPts val="0"/>
              </a:spcAft>
              <a:buNone/>
            </a:pPr>
            <a:r>
              <a:rPr lang="en" sz="2150">
                <a:solidFill>
                  <a:schemeClr val="lt1"/>
                </a:solidFill>
                <a:highlight>
                  <a:schemeClr val="dk1"/>
                </a:highlight>
                <a:latin typeface="Courier New"/>
                <a:ea typeface="Courier New"/>
                <a:cs typeface="Courier New"/>
                <a:sym typeface="Courier New"/>
              </a:rPr>
              <a:t>mkdir my homework </a:t>
            </a:r>
            <a:r>
              <a:rPr lang="en" sz="2150">
                <a:solidFill>
                  <a:srgbClr val="1B1B32"/>
                </a:solidFill>
              </a:rPr>
              <a:t>The terminal will create two folders: one named “my” and one named “homework”.</a:t>
            </a:r>
            <a:endParaRPr sz="2150">
              <a:solidFill>
                <a:schemeClr val="dk1"/>
              </a:solidFill>
              <a:highlight>
                <a:schemeClr val="lt1"/>
              </a:highlight>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21" name="Google Shape;121;p20"/>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27" name="Google Shape;127;p21"/>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touch [fileName]</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This command creates a new file in your current working directory. The naming convention is the same as with folders, no spaces!</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nano [fileName]</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The nano command allows you to edit a file that you name in your present directory or the navigated directory specified. If the file does not exist, it will create a new one and open the editor. </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28" name="Google Shape;128;p21"/>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34" name="Google Shape;134;p22"/>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r</a:t>
            </a:r>
            <a:r>
              <a:rPr lang="en" sz="2150">
                <a:solidFill>
                  <a:srgbClr val="E00000"/>
                </a:solidFill>
                <a:latin typeface="Courier New"/>
                <a:ea typeface="Courier New"/>
                <a:cs typeface="Courier New"/>
                <a:sym typeface="Courier New"/>
              </a:rPr>
              <a:t>m [flags][fileName] (remove)</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This command will delete a file in your current working directory.</a:t>
            </a:r>
            <a:endParaRPr sz="2150">
              <a:solidFill>
                <a:srgbClr val="1B1B32"/>
              </a:solidFill>
            </a:endParaRPr>
          </a:p>
          <a:p>
            <a:pPr indent="0" lvl="0" marL="177800" marR="177800" rtl="0" algn="l">
              <a:lnSpc>
                <a:spcPct val="150000"/>
              </a:lnSpc>
              <a:spcBef>
                <a:spcPts val="700"/>
              </a:spcBef>
              <a:spcAft>
                <a:spcPts val="0"/>
              </a:spcAft>
              <a:buNone/>
            </a:pPr>
            <a:r>
              <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rmdir</a:t>
            </a:r>
            <a:r>
              <a:rPr lang="en" sz="2150">
                <a:solidFill>
                  <a:srgbClr val="E00000"/>
                </a:solidFill>
                <a:latin typeface="Courier New"/>
                <a:ea typeface="Courier New"/>
                <a:cs typeface="Courier New"/>
                <a:sym typeface="Courier New"/>
              </a:rPr>
              <a:t> [directoryName] (remove directory)</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This command with remove a directory so long as the folder is empty. If the folder is not empty, it will tell you. </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35" name="Google Shape;135;p22"/>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63350" y="1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CC0000"/>
                </a:solidFill>
              </a:rPr>
              <a:t>Common Bash Commands</a:t>
            </a:r>
            <a:endParaRPr b="1" sz="3000">
              <a:solidFill>
                <a:srgbClr val="CC0000"/>
              </a:solidFill>
            </a:endParaRPr>
          </a:p>
        </p:txBody>
      </p:sp>
      <p:sp>
        <p:nvSpPr>
          <p:cNvPr id="141" name="Google Shape;141;p23"/>
          <p:cNvSpPr txBox="1"/>
          <p:nvPr/>
        </p:nvSpPr>
        <p:spPr>
          <a:xfrm>
            <a:off x="611450" y="766350"/>
            <a:ext cx="8778900" cy="2598600"/>
          </a:xfrm>
          <a:prstGeom prst="rect">
            <a:avLst/>
          </a:prstGeom>
          <a:noFill/>
          <a:ln>
            <a:noFill/>
          </a:ln>
        </p:spPr>
        <p:txBody>
          <a:bodyPr anchorCtr="0" anchor="t" bIns="91425" lIns="91425" spcFirstLastPara="1" rIns="91425" wrap="square" tIns="91425">
            <a:noAutofit/>
          </a:bodyPr>
          <a:lstStyle/>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m</a:t>
            </a:r>
            <a:r>
              <a:rPr lang="en" sz="2150">
                <a:solidFill>
                  <a:srgbClr val="E00000"/>
                </a:solidFill>
                <a:latin typeface="Courier New"/>
                <a:ea typeface="Courier New"/>
                <a:cs typeface="Courier New"/>
                <a:sym typeface="Courier New"/>
              </a:rPr>
              <a:t>v</a:t>
            </a:r>
            <a:r>
              <a:rPr lang="en" sz="2150">
                <a:solidFill>
                  <a:srgbClr val="E00000"/>
                </a:solidFill>
                <a:latin typeface="Courier New"/>
                <a:ea typeface="Courier New"/>
                <a:cs typeface="Courier New"/>
                <a:sym typeface="Courier New"/>
              </a:rPr>
              <a:t> [filePath][destinationPath] (move/rename)</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This command allows you to move/rename a  file to the destination. If the destination is the same directory, you can just change the name.</a:t>
            </a:r>
            <a:endParaRPr sz="2150">
              <a:solidFill>
                <a:srgbClr val="1B1B32"/>
              </a:solidFill>
            </a:endParaRPr>
          </a:p>
          <a:p>
            <a:pPr indent="0" lvl="0" marL="177800" marR="177800" rtl="0" algn="l">
              <a:lnSpc>
                <a:spcPct val="150000"/>
              </a:lnSpc>
              <a:spcBef>
                <a:spcPts val="700"/>
              </a:spcBef>
              <a:spcAft>
                <a:spcPts val="0"/>
              </a:spcAft>
              <a:buNone/>
            </a:pPr>
            <a:r>
              <a:rPr lang="en" sz="2150">
                <a:solidFill>
                  <a:srgbClr val="E00000"/>
                </a:solidFill>
                <a:latin typeface="Courier New"/>
                <a:ea typeface="Courier New"/>
                <a:cs typeface="Courier New"/>
                <a:sym typeface="Courier New"/>
              </a:rPr>
              <a:t>cp</a:t>
            </a:r>
            <a:r>
              <a:rPr lang="en" sz="2150">
                <a:solidFill>
                  <a:srgbClr val="E00000"/>
                </a:solidFill>
                <a:latin typeface="Courier New"/>
                <a:ea typeface="Courier New"/>
                <a:cs typeface="Courier New"/>
                <a:sym typeface="Courier New"/>
              </a:rPr>
              <a:t> [fileNames][destinationPath] (copy)</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0"/>
              </a:spcAft>
              <a:buNone/>
            </a:pPr>
            <a:r>
              <a:rPr lang="en" sz="2150">
                <a:solidFill>
                  <a:srgbClr val="1B1B32"/>
                </a:solidFill>
              </a:rPr>
              <a:t>To copy files to a given directory, use this command with the names of the files, followed by a destination path as the last command.</a:t>
            </a:r>
            <a:endParaRPr sz="2150">
              <a:solidFill>
                <a:srgbClr val="E00000"/>
              </a:solidFill>
              <a:latin typeface="Courier New"/>
              <a:ea typeface="Courier New"/>
              <a:cs typeface="Courier New"/>
              <a:sym typeface="Courier New"/>
            </a:endParaRPr>
          </a:p>
          <a:p>
            <a:pPr indent="0" lvl="0" marL="177800" marR="177800" rtl="0" algn="l">
              <a:lnSpc>
                <a:spcPct val="150000"/>
              </a:lnSpc>
              <a:spcBef>
                <a:spcPts val="700"/>
              </a:spcBef>
              <a:spcAft>
                <a:spcPts val="700"/>
              </a:spcAft>
              <a:buNone/>
            </a:pPr>
            <a:r>
              <a:t/>
            </a:r>
            <a:endParaRPr sz="2150">
              <a:solidFill>
                <a:srgbClr val="1B1B32"/>
              </a:solidFill>
              <a:latin typeface="Courier New"/>
              <a:ea typeface="Courier New"/>
              <a:cs typeface="Courier New"/>
              <a:sym typeface="Courier New"/>
            </a:endParaRPr>
          </a:p>
        </p:txBody>
      </p:sp>
      <p:cxnSp>
        <p:nvCxnSpPr>
          <p:cNvPr id="142" name="Google Shape;142;p23"/>
          <p:cNvCxnSpPr/>
          <p:nvPr/>
        </p:nvCxnSpPr>
        <p:spPr>
          <a:xfrm>
            <a:off x="4012325" y="2581425"/>
            <a:ext cx="5017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